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7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72" r:id="rId32"/>
    <p:sldId id="273" r:id="rId33"/>
    <p:sldId id="274" r:id="rId34"/>
    <p:sldId id="275" r:id="rId35"/>
  </p:sldIdLst>
  <p:sldSz cx="14630400" cy="8229600"/>
  <p:notesSz cx="8229600" cy="146304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Gelasio" panose="020B0604020202020204" charset="0"/>
      <p:regular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116C0-165C-3FBD-C854-30E77F727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DEB96-4233-94C9-4468-5371EEB50D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DCB035D-7601-4309-9143-B9FDF6032B86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DCB6-5825-FF0C-3598-BF91DE044F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9748-DF9C-5B48-0D9D-3155ABC6D7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CE375-F87D-4064-80B5-50F224BD31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11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AA5D3-6C94-F852-3D37-002AFF2FCFD4}"/>
              </a:ext>
            </a:extLst>
          </p:cNvPr>
          <p:cNvSpPr txBox="1">
            <a:spLocks/>
          </p:cNvSpPr>
          <p:nvPr userDrawn="1"/>
        </p:nvSpPr>
        <p:spPr>
          <a:xfrm>
            <a:off x="306191" y="7627839"/>
            <a:ext cx="4571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fld id="{1127CD4C-4F1D-4FDB-8D9A-1C7D5DAF324D}" type="slidenum">
              <a:rPr lang="he-IL" smtClean="0"/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7858"/>
            <a:ext cx="8092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Information Transfer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65758"/>
            <a:ext cx="93237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450"/>
              </a:lnSpc>
            </a:pP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An Application for Information Transfer</a:t>
            </a:r>
            <a:br>
              <a:rPr lang="en-US" sz="35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using Ultrasound Waves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05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Yoni Grinberg &amp; Bar Harush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Supervisor: Dr. Elena Ravve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46" y="6836657"/>
            <a:ext cx="4139565" cy="9780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34880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</a:t>
            </a:r>
            <a:r>
              <a:rPr lang="en-US" sz="175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Code: 26-1-D-7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464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 (</a:t>
            </a: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cnt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.)</a:t>
            </a:r>
            <a:endParaRPr lang="en-US" sz="4450" dirty="0"/>
          </a:p>
        </p:txBody>
      </p:sp>
      <p:sp>
        <p:nvSpPr>
          <p:cNvPr id="7" name="Text 5"/>
          <p:cNvSpPr/>
          <p:nvPr/>
        </p:nvSpPr>
        <p:spPr>
          <a:xfrm>
            <a:off x="793789" y="178549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Environment Tools: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89" y="22732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standard physical obstacles (e.g., solid barriers and walls) is necessary to verify the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containment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security properties of ultrasonic waves 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89" y="3078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Professional audio analysis software (e.g.,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Audacity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required to verify that bit durations precisely meet the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timing requirement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0592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6058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Previous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Past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739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of Network Protocol: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to one-to-one connections, unable to handle multiple devices simultaneously. Collisions occurred with three or more devices.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48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 Platform Restriction: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Exclusively Android, limiting real-world application with heterogeneous devices (Android and iOS).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50150"/>
            <a:ext cx="6244709" cy="2505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129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Impdrovements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65784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 Communication: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Introducing CSMA/CA for sophisticated channel arbitration.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020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Compatibility: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seamless operation between Android and iOS.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9518" y="153171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spcAft>
                <a:spcPts val="600"/>
              </a:spcAft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Our Approach? Frequency-Shift Keying </a:t>
            </a:r>
            <a:b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01898" y="1344573"/>
            <a:ext cx="12826603" cy="6326148"/>
          </a:xfrm>
          <a:prstGeom prst="roundRect">
            <a:avLst>
              <a:gd name="adj" fmla="val 13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01898" y="1481376"/>
            <a:ext cx="12811363" cy="631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12282" y="1481376"/>
            <a:ext cx="42561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 Overview &amp; Parameters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12282" y="19197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 multi-layered acoustic communication protocol designed for secure, many-to-many data transfer in non-RF environments.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12282" y="29534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Frequency-Shift Keying (FSK) modulation utilizing high-frequency carrier waves (18–20 kHz) to ensure inaudibility.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12282" y="3987165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decentralized CSMA/CA arbitration mechanism with an RTS/CTS handshake to mitigate the Hidden Node Problem.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12282" y="502086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12282" y="5405914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UserID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40-bit unique sender identifier.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12282" y="5790962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Sequence Number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8-bit packet order identifier.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12282" y="6176010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Payload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88-bit user message data.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12282" y="6561058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12282" y="6946106"/>
            <a:ext cx="599634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Modulated Waveform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FSK-encoded ultrasonic audio stream.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1773" y="148137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 (pseudo code)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773" y="1927265"/>
            <a:ext cx="5996345" cy="22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TransmitSignal(bitStream)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 = InitAudioTrack(SAMPLE_RATE)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each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bitStream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 == 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18000 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20000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endParaRPr lang="he-IL" sz="15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 rtl="0">
              <a:lnSpc>
                <a:spcPts val="2550"/>
              </a:lnSpc>
              <a:buNone/>
            </a:pPr>
            <a:r>
              <a:rPr lang="he-IL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1773" y="4319111"/>
            <a:ext cx="5996345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buffer = GenerateSineWave(targetFreq, phase)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ApplyAmplitudeRamp(buffer)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track.write(buffer)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for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track.stop()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3200" y="882015"/>
            <a:ext cx="4365069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25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93200" y="1846421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Mechanism: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implement a decentralized, asynchronous "Listen-Before-Talk" principle to manage many-to-many communication without a central server.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3200" y="2745819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Collision Avoidance: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an RTS/CTS (Request to Send / Clear to Send) handshake to logically reserve the acoustic medium and solve the Hidden Node Problem.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793200" y="3645218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Backoff Strategy: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use unique prime-number-based timers to minimize the probability of simultaneous retransmissions.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793200" y="4361140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793200" y="4797623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Regular Base Waiting Period (high prime number).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793200" y="5138142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Minimal Base Waiting Period (low prime number fallback).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793200" y="575810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State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Real-time detection of 18–20 kHz activity.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793200" y="619458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Outputs: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793200" y="6631067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Frames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56-bit control signals for medium reservation.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793200" y="6971586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Confirmation or error signals for frame integrity.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5704" y="184642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 ExecuteCSMA(payload):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5704" y="228290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True: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5704" y="2719388"/>
            <a:ext cx="5308878" cy="44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for RBWP_Timer to expire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ChannelIsIdle(18-20kHz)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then  Transmit(RTS_Frame)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for CTS_Frame (Timeout = 2s)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if CTS_Received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then Transmit(Data_Frame) 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wait for ACK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return Success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wait MBWP (Random Backoff)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MBWP until idle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while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3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3CD3A5F-386A-BE09-C78F-FC71D6E1B5E7}"/>
              </a:ext>
            </a:extLst>
          </p:cNvPr>
          <p:cNvSpPr/>
          <p:nvPr/>
        </p:nvSpPr>
        <p:spPr>
          <a:xfrm>
            <a:off x="1014200" y="233243"/>
            <a:ext cx="13616200" cy="119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Our Approach – </a:t>
            </a:r>
            <a:br>
              <a:rPr lang="en-US" sz="44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32018"/>
            <a:ext cx="5673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Why </a:t>
            </a:r>
            <a:r>
              <a:rPr lang="en-US" sz="4800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</a:p>
          <a:p>
            <a:pPr algn="l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800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 works:</a:t>
            </a:r>
            <a:endParaRPr lang="en-US" sz="4800" dirty="0">
              <a:latin typeface="Gelasio" panose="020B0604020202020204" charset="0"/>
              <a:cs typeface="Gelasio" panose="020B0604020202020204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 Works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 verifies channel availability before transmission, preventing signal collisions and packet loss.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frameworks exist for standardized Digital Signal Processing (DSP) and uniform hardware access.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 to Dynamic Topology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08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and asynchronous, allowing devices to join or leave instantly without network stalls.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243870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"Listen-Before-Talk" principle is robust for devices with varying OS delays, unlike strict time synchronization.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2438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Node Solution (RTS/CTS)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608861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Explicitly reserves the medium at the receiver's end, ensuring all nodes know the channel is busy.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813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Implementation: Data Encoding – </a:t>
            </a:r>
            <a:b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</a:br>
            <a:r>
              <a:rPr lang="en-US" sz="480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Frequency-Shift Keying 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70327"/>
            <a:ext cx="4516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357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application uses FSK to encode binary data onto ultrasonic sound waves. This digital modulation technique changes the frequency of a carrier signal to transmit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167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FSK (BFSK):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Carrier shifts between two discrete frequencies for binary (0s and 1s) information.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589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 Selection: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18 kHz for '0' and 20 kHz for '1', inaudible to humans.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01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 Duration: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Optimal 0.5 milliseconds per bit, allowing for signal stability and receiver sampling.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079" y="400764"/>
            <a:ext cx="1056393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Connection Establishment </a:t>
            </a:r>
            <a:b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to Send / Clear to Send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882259" y="1623060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05119" y="1645920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115979" y="197965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763917" y="1817608"/>
            <a:ext cx="2153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RTS (Request to Send)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763917" y="2189083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sends a short control frame indicating intent to transmit and occupy the medium.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882259" y="2830116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5119" y="2852976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15979" y="31867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63917" y="3024664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Wait (SIFS)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763917" y="3396139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listens for a predefined window (Timeout).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259" y="4037171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905119" y="4060031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115979" y="4393763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763917" y="423171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CTS (Clear to Send)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763917" y="4603194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the receiver is idle, it responds with a CTS frame, informing other participants the channel is busy.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882259" y="5244227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905119" y="5267087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115979" y="560081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763917" y="543877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763917" y="5810250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Upon receiving CTS, the transmitter sends the full data packet.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882259" y="6451283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905119" y="6474143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115979" y="6807875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763917" y="6645831"/>
            <a:ext cx="23964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Acknowledgement (ACK)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763917" y="7017306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sends ACK upon correct data arrival; sender retransmits if no ACK.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990" y="367903"/>
            <a:ext cx="13894420" cy="83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Case: Many-to-Many Interaction and Messaging Protocol</a:t>
            </a:r>
            <a:endParaRPr lang="en-US" sz="4450" dirty="0"/>
          </a:p>
        </p:txBody>
      </p:sp>
      <p:pic>
        <p:nvPicPr>
          <p:cNvPr id="5" name="תמונה 4" descr="תמונה שמכילה טקסט, תרשים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ADC02E2-201D-D6D9-5CD9-C4D4A151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99" y="861001"/>
            <a:ext cx="10220241" cy="6874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צילום מסך, גופן, כתב יד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4D72B9-A76F-4EE2-9066-681C2EC7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121"/>
            <a:ext cx="14630400" cy="63650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5620" y="506611"/>
            <a:ext cx="13771755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Diagram: Structural Design of the CSMA/CA and Signal Processing Layers</a:t>
            </a:r>
            <a:endParaRPr lang="en-US" sz="4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127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Expected Results &amp; Key Specifications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31939"/>
            <a:ext cx="3206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Functional Network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Acoustic communication network using ultrasonic waves.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communication between Android and iOS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Reliable Protocol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 with RTS/CTS collision avoidance.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Capacity &amp; Range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3+ concurrent nodes within a 2-meter radius.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043845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Many-to-Many Topology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data transfer from multiple emitters to multiple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3644"/>
            <a:ext cx="76370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Are Going To Do: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553048" y="2459891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482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648" y="288137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7482" y="3601581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Data Transfer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7482" y="4091999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uses ultrasonic waves for data transfer, leveraging their ability to propagate through liquids and be contained by solid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187806" y="2459891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422240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9406" y="288137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22240" y="3601581"/>
            <a:ext cx="3056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Network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22240" y="409199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many-to-many ultrasonic data transfer network for Android and iOS, with advanced collision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Comprehensive Testing of Embedded Communication Stacks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This chapter details the rigorous testing methodologies applied to validate the functionality, integrity, and robustness of our embedded communication stack. We cover bit-level operations, physical layer characteristics, system integration, and real-world performance under various conditions.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071" y="3304937"/>
            <a:ext cx="2875466" cy="406956"/>
          </a:xfrm>
          <a:prstGeom prst="roundRect">
            <a:avLst>
              <a:gd name="adj" fmla="val 17883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7968" y="3369826"/>
            <a:ext cx="209085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BIT-LEVEL VERIFICATION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071" y="3798451"/>
            <a:ext cx="7865031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1 Bit Packing &amp; Fragmentation Logic</a:t>
            </a:r>
            <a:endParaRPr lang="en-US" sz="34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8071" y="4958953"/>
            <a:ext cx="4226957" cy="121920"/>
          </a:xfrm>
          <a:prstGeom prst="roundRect">
            <a:avLst>
              <a:gd name="adj" fmla="val 7461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546687" y="4664631"/>
            <a:ext cx="649724" cy="649724"/>
          </a:xfrm>
          <a:prstGeom prst="roundRect">
            <a:avLst>
              <a:gd name="adj" fmla="val 14073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784832" y="4756071"/>
            <a:ext cx="25991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5126" y="5530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5126" y="5999202"/>
            <a:ext cx="3732848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 the </a:t>
            </a: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ConstructPacket</a:t>
            </a: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function accurately packs "Total Packets" and "Current Index" into a single byte.</a:t>
            </a:r>
            <a:endParaRPr lang="en-US" sz="17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201603" y="4989433"/>
            <a:ext cx="4227076" cy="2642711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201603" y="4958953"/>
            <a:ext cx="4227076" cy="121920"/>
          </a:xfrm>
          <a:prstGeom prst="roundRect">
            <a:avLst>
              <a:gd name="adj" fmla="val 7461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990219" y="4664631"/>
            <a:ext cx="649724" cy="649724"/>
          </a:xfrm>
          <a:prstGeom prst="roundRect">
            <a:avLst>
              <a:gd name="adj" fmla="val 14073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241272" y="4756071"/>
            <a:ext cx="25991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448657" y="5530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448657" y="5999202"/>
            <a:ext cx="373296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Input Total=3, Index=2. Execute the bit-packing logic.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9645253" y="4989433"/>
            <a:ext cx="4227076" cy="2642711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9645253" y="4958953"/>
            <a:ext cx="4227076" cy="121920"/>
          </a:xfrm>
          <a:prstGeom prst="roundRect">
            <a:avLst>
              <a:gd name="adj" fmla="val 7461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1433870" y="4664631"/>
            <a:ext cx="649724" cy="649724"/>
          </a:xfrm>
          <a:prstGeom prst="roundRect">
            <a:avLst>
              <a:gd name="adj" fmla="val 14073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1715611" y="4756071"/>
            <a:ext cx="25991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892308" y="5530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2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9892308" y="5999202"/>
            <a:ext cx="373296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resulting byte must be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0x32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(Binary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00110010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).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6160" y="982861"/>
            <a:ext cx="2782998" cy="37921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27127" y="1043345"/>
            <a:ext cx="1824395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CHECKSUM INTEGRITY</a:t>
            </a:r>
          </a:p>
        </p:txBody>
      </p:sp>
      <p:sp>
        <p:nvSpPr>
          <p:cNvPr id="5" name="Text 2"/>
          <p:cNvSpPr/>
          <p:nvPr/>
        </p:nvSpPr>
        <p:spPr>
          <a:xfrm>
            <a:off x="706160" y="1442680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1.1 Checksum Calculation Accuracy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06160" y="2145030"/>
            <a:ext cx="7731681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29020" y="2167890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7384" y="2721412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737836" y="2369582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37836" y="2805827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the integrity of the XOR checksum algorithm used within the communication stack.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06160" y="3877866"/>
            <a:ext cx="7731681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9020" y="3900726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77384" y="4454247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37836" y="4102417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37836" y="4538663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Manually calculate the XOR sum for the string "TEST". Then, run the code's dedicated checksum function on the identical string.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06160" y="5610701"/>
            <a:ext cx="7731681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29020" y="5633561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77384" y="6187083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737836" y="5835253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737836" y="6271498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output from the code's checksum function must precisely match the pre-calculated manual XOR 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060966"/>
            <a:ext cx="245473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29878" y="1128951"/>
            <a:ext cx="18470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PACKET STRUCTURE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1577935"/>
            <a:ext cx="55046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1.2 Packet Serialization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4850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Ensuring the raw string payload is correctly transformed into the binary protocol frame according to strict ordering requirements.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66028"/>
            <a:ext cx="1134070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3692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2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154674" y="418326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Pass the string "TEST" into the serializer function. Inspect the generated output bit array.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35880"/>
            <a:ext cx="1134070" cy="20327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4674" y="5362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2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154674" y="5853113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bit array must rigidly adhere to the defined frame structure: Preamble -&gt; Sync -&gt; Frag -&gt; Length -&gt; Payload -&gt; Checksum.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04517" y="558403"/>
            <a:ext cx="2568599" cy="380881"/>
          </a:xfrm>
          <a:prstGeom prst="roundRect">
            <a:avLst>
              <a:gd name="adj" fmla="val 1788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26081" y="619125"/>
            <a:ext cx="1681401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SIGNAL PROCESSING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04518" y="1020366"/>
            <a:ext cx="6980753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1.3 Frequency Analysis Algorithm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4518" y="1831062"/>
            <a:ext cx="12821364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Testing the Fast Fourier Transform (FFT) logic for accurate frequency component detection using controlled input.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881658" y="2588538"/>
            <a:ext cx="45720" cy="1862376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52882" y="2611398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52882" y="3130748"/>
            <a:ext cx="3372445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FFT logic using a mathematically generated array to ensure precise frequency detection.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755832" y="2588538"/>
            <a:ext cx="45720" cy="1862376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027057" y="2611398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027057" y="3130748"/>
            <a:ext cx="33724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Feed an array containing a pure mathematical sine wave of 18kHz into the detection function.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81658" y="4810601"/>
            <a:ext cx="45720" cy="1213723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52882" y="4833461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52882" y="5352812"/>
            <a:ext cx="7246620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algorithm must return a significantly higher magnitude for the 18kHz bin when compared to the 20kHz bin.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708" y="2611398"/>
            <a:ext cx="4831794" cy="483179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/>
          <p:cNvSpPr/>
          <p:nvPr/>
        </p:nvSpPr>
        <p:spPr>
          <a:xfrm>
            <a:off x="915472" y="2385417"/>
            <a:ext cx="7580948" cy="5089565"/>
          </a:xfrm>
          <a:prstGeom prst="roundRect">
            <a:avLst>
              <a:gd name="adj" fmla="val 18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23092" y="2393037"/>
            <a:ext cx="3782854" cy="3430429"/>
          </a:xfrm>
          <a:prstGeom prst="roundRect">
            <a:avLst>
              <a:gd name="adj" fmla="val 2734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46334" y="261628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21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46334" y="3099078"/>
            <a:ext cx="3001447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Confirm that each transmitted bit maintains an exact duration of 0.5ms, as specified by the protocol.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705946" y="2393037"/>
            <a:ext cx="3782854" cy="3430429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705946" y="2393037"/>
            <a:ext cx="30480" cy="3430429"/>
          </a:xfrm>
          <a:prstGeom prst="roundRect">
            <a:avLst>
              <a:gd name="adj" fmla="val 30771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264111" y="261628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21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264111" y="3099078"/>
            <a:ext cx="3001447" cy="2501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Record the transmission of a single bit using an external PC equipped with audio editing software (e.g., Audacity). Measure the precise length of the recorded waveform.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426864" y="3829169"/>
            <a:ext cx="558165" cy="558165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6405" y="3968711"/>
            <a:ext cx="279083" cy="279083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923092" y="5823466"/>
            <a:ext cx="7565708" cy="30480"/>
          </a:xfrm>
          <a:prstGeom prst="roundRect">
            <a:avLst>
              <a:gd name="adj" fmla="val 30771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1146334" y="6046708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21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1146334" y="6529507"/>
            <a:ext cx="6784300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measured waveform duration must be exactly 0.5ms, demonstrating accurate bit timing.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1526" y="615077"/>
            <a:ext cx="1754386" cy="419576"/>
          </a:xfrm>
          <a:prstGeom prst="roundRect">
            <a:avLst>
              <a:gd name="adj" fmla="val 17883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15472" y="681990"/>
            <a:ext cx="148649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PHYSICAL LAYER</a:t>
            </a:r>
            <a:endParaRPr lang="en-US" sz="1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1526" y="1123950"/>
            <a:ext cx="570880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2 Physical Layer Testing</a:t>
            </a:r>
            <a:endParaRPr lang="en-US" sz="34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1526" y="1771412"/>
            <a:ext cx="4655939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2.1 Bit Duration and Timing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5625" y="533400"/>
            <a:ext cx="1772164" cy="363617"/>
          </a:xfrm>
          <a:prstGeom prst="roundRect">
            <a:avLst>
              <a:gd name="adj" fmla="val 17881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11712" y="591383"/>
            <a:ext cx="1035606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INTEGRATION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95626" y="974408"/>
            <a:ext cx="4263390" cy="483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3 Integration Testing</a:t>
            </a:r>
            <a:endParaRPr lang="en-US" sz="34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95626" y="1535430"/>
            <a:ext cx="4610338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3.1 Single Packet Transmission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195626" y="2188369"/>
            <a:ext cx="3950613" cy="580430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025854" y="2297192"/>
            <a:ext cx="290155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89102" y="2962275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389102" y="3380780"/>
            <a:ext cx="3563660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successful end-to-end transfer of a short message between devices.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339715" y="2188369"/>
            <a:ext cx="3950732" cy="580430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169944" y="2297192"/>
            <a:ext cx="290155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33192" y="2962275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533192" y="3380780"/>
            <a:ext cx="3563779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transmitting (Tx) device sends the string "TEST" to the receiving (Rx) device.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9483923" y="2188369"/>
            <a:ext cx="3950732" cy="580430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314152" y="2297192"/>
            <a:ext cx="290155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677400" y="2962275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77400" y="3380780"/>
            <a:ext cx="3563779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Rx device correctly decodes the message, checksum validation passes, and the text "TEST" is displayed on the screen.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95626" y="4830148"/>
            <a:ext cx="5465921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3.2 RTS/CTS Handshake Verification</a:t>
            </a:r>
            <a:endParaRPr lang="en-US" sz="26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95626" y="5483086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 Light" pitchFamily="34" charset="-122"/>
                <a:cs typeface="Lato" panose="020F0502020204030203" pitchFamily="34" charset="0"/>
              </a:rPr>
              <a:t>01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1195626" y="5789077"/>
            <a:ext cx="3950613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95626" y="5931476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195626" y="6349980"/>
            <a:ext cx="3950613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Ensure the collision avoidance mechanism (Request To Send/Clear To Send) functions as expected.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339715" y="5483086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 Light" pitchFamily="34" charset="-122"/>
                <a:cs typeface="Lato" panose="020F0502020204030203" pitchFamily="34" charset="0"/>
              </a:rPr>
              <a:t>02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339715" y="5789077"/>
            <a:ext cx="3950732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339715" y="5931476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339715" y="6349980"/>
            <a:ext cx="395073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Tx device initiates a transmission sequence.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483923" y="5483086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 Light" pitchFamily="34" charset="-122"/>
                <a:cs typeface="Lato" panose="020F0502020204030203" pitchFamily="34" charset="0"/>
              </a:rPr>
              <a:t>03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9483923" y="5789077"/>
            <a:ext cx="3950732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483923" y="5931476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483923" y="6349980"/>
            <a:ext cx="3950732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Tx waits for CTS. Rx sends CTS upon hearing RTS. Tx only transmits data after receiving CTS.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8343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20519" y="2393032"/>
            <a:ext cx="2481459" cy="268129"/>
          </a:xfrm>
          <a:prstGeom prst="roundRect">
            <a:avLst>
              <a:gd name="adj" fmla="val 1787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406007" y="2486140"/>
            <a:ext cx="1207770" cy="182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FIELD PERFORMANCE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05281" y="2833805"/>
            <a:ext cx="860643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 Field Testing: Maximum Effective Range &amp; Noise Immunity</a:t>
            </a:r>
            <a:endParaRPr lang="en-US" sz="34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35761" y="3561517"/>
            <a:ext cx="2711768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4.1 Maximum Effective Range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320520" y="3853940"/>
            <a:ext cx="5906447" cy="909399"/>
          </a:xfrm>
          <a:prstGeom prst="roundRect">
            <a:avLst>
              <a:gd name="adj" fmla="val 804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305281" y="3853940"/>
            <a:ext cx="60960" cy="909399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24118" y="4011817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524118" y="4377339"/>
            <a:ext cx="3976687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Determine the maximum reliable communication distance.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320521" y="4905977"/>
            <a:ext cx="5906446" cy="1137523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305281" y="4905977"/>
            <a:ext cx="60960" cy="1137523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524118" y="5063854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24118" y="5429375"/>
            <a:ext cx="3976687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Place devices 10cm apart; increase distance by 10cm until decoding fails.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20521" y="6186137"/>
            <a:ext cx="5906446" cy="1137523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305281" y="6186137"/>
            <a:ext cx="60960" cy="1137523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24118" y="6344014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524118" y="6709535"/>
            <a:ext cx="3976687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Document the precise distance at which reliable communication ceases.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96770" y="3518892"/>
            <a:ext cx="186225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4.2 Noise Immunity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496770" y="3833575"/>
            <a:ext cx="5457230" cy="978097"/>
          </a:xfrm>
          <a:prstGeom prst="roundRect">
            <a:avLst>
              <a:gd name="adj" fmla="val 804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496770" y="3833575"/>
            <a:ext cx="45720" cy="978097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700367" y="4060150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700367" y="4425672"/>
            <a:ext cx="3976687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system performance in a noisy environment.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7496770" y="4954308"/>
            <a:ext cx="5019080" cy="1137525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7481530" y="4954310"/>
            <a:ext cx="60960" cy="1137523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700367" y="5112187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700367" y="5477708"/>
            <a:ext cx="4088844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Perform transmission while introducing external noise near the receiver.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7496770" y="6234470"/>
            <a:ext cx="5019080" cy="1242655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Shape 26"/>
          <p:cNvSpPr/>
          <p:nvPr/>
        </p:nvSpPr>
        <p:spPr>
          <a:xfrm>
            <a:off x="7481530" y="6234470"/>
            <a:ext cx="60960" cy="1137523"/>
          </a:xfrm>
          <a:prstGeom prst="roundRect">
            <a:avLst>
              <a:gd name="adj" fmla="val 983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700367" y="6392347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7700367" y="6757868"/>
            <a:ext cx="3976687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successfully filter external noise and maintain communication integrity.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01372" y="990243"/>
            <a:ext cx="2990374" cy="269081"/>
          </a:xfrm>
          <a:prstGeom prst="roundRect">
            <a:avLst>
              <a:gd name="adj" fmla="val 1788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7216" y="1075968"/>
            <a:ext cx="1438156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REAL-WORLD SCENARIOS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1372" y="1359456"/>
            <a:ext cx="483393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4.3 Wall/Barrier Penetration Test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01372" y="1855767"/>
            <a:ext cx="814125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Verifying the signal's ability to diffract around or penetrate obstacles, determining if direct Line-of-Sight (LOS) is mandatory for effective communication.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2464" y="2551509"/>
            <a:ext cx="15240" cy="3211116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8375" y="2704981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01313" y="2551509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55010" y="2578298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378744" y="2600682"/>
            <a:ext cx="179070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1: Baseline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78744" y="2910364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Establish a stable connection between devices at a distance of 2 metres.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8375" y="3579376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01313" y="3425904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55010" y="3452693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378744" y="3475077"/>
            <a:ext cx="206633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2: Level 1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378744" y="3784759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sheet of paper directly between the speaker and microphone.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8375" y="4453771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501313" y="4300299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55010" y="4327088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378744" y="4349472"/>
            <a:ext cx="210466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3: Level 2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378744" y="4659154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human body as an obstacle.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808375" y="5328166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501313" y="5174694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55010" y="5201483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4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378744" y="5223867"/>
            <a:ext cx="211300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4: Level 3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378744" y="5533549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solid wooden door or wall.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16161" y="6138505"/>
            <a:ext cx="196107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Success Criteria: Pass</a:t>
            </a:r>
            <a:endParaRPr lang="en-US" sz="17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16161" y="6577132"/>
            <a:ext cx="7926467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accurately report signal loss or checksum failure when the signal is blocked. It must not crash or display random garbage data.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501372" y="5923717"/>
            <a:ext cx="15240" cy="127265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94866" y="479941"/>
            <a:ext cx="2368059" cy="327898"/>
          </a:xfrm>
          <a:prstGeom prst="roundRect">
            <a:avLst>
              <a:gd name="adj" fmla="val 1788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99523" y="532209"/>
            <a:ext cx="130837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SYSTEM STABILITY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94867" y="877610"/>
            <a:ext cx="5955744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4.4 Battery and Thermal Stability</a:t>
            </a:r>
            <a:endParaRPr lang="en-US" sz="26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794867" y="1575792"/>
            <a:ext cx="1104054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Ensuring the application maintains operational integrity and optimal temperature during prolonged, continuous use.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7" y="2247662"/>
            <a:ext cx="5307330" cy="530733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535585" y="2247662"/>
            <a:ext cx="5307330" cy="1370052"/>
          </a:xfrm>
          <a:prstGeom prst="roundRect">
            <a:avLst>
              <a:gd name="adj" fmla="val 305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17750" y="2429828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17750" y="2877145"/>
            <a:ext cx="4942999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Ensure the application does not crash or overheat during continuous operation.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35585" y="3792260"/>
            <a:ext cx="5307330" cy="1370052"/>
          </a:xfrm>
          <a:prstGeom prst="roundRect">
            <a:avLst>
              <a:gd name="adj" fmla="val 305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17750" y="3974425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717750" y="4421743"/>
            <a:ext cx="4942999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Run a continuous transmission loop for a minimum duration of 10 minutes.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35585" y="5336858"/>
            <a:ext cx="5307330" cy="1649254"/>
          </a:xfrm>
          <a:prstGeom prst="roundRect">
            <a:avLst>
              <a:gd name="adj" fmla="val 254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717750" y="5519023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717750" y="5966341"/>
            <a:ext cx="4942999" cy="83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application must remain stable throughout the test, with no "Application Not Responding" errors or unexpected terminations.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0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Ultrasound: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2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Crowded frequency spectrums.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Susceptible to electromagnetic interference.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congestion and "snooping"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propagation through conductive media (e.g., water, human body).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52990"/>
            <a:ext cx="3525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Ultrasound Advantages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Propagates well through liquids and tissue.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Naturally contained by solid barriers, enhancing security.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Avoids crowded radio spectrums.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Ideal for environments where RF fails (e.g., operating rooms, underwater).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697123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Thank You for Listening!</a:t>
            </a:r>
            <a:endParaRPr lang="en-US" sz="890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630" y="463748"/>
            <a:ext cx="14039386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Diagram: CSMA/CA Protocol with RTS/CTS Handshake Sequence</a:t>
            </a:r>
            <a:endParaRPr lang="en-US" sz="4450" dirty="0"/>
          </a:p>
        </p:txBody>
      </p:sp>
      <p:pic>
        <p:nvPicPr>
          <p:cNvPr id="4" name="תמונה 3" descr="תמונה שמכילה טקסט, צילום מסך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8E7C3A-5982-51A4-5A59-237F1678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0" y="1517689"/>
            <a:ext cx="13847626" cy="786061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643" y="603052"/>
            <a:ext cx="1309711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CSMA/CA Protocol with RTS/CTS Handshake</a:t>
            </a:r>
            <a:endParaRPr lang="en-US" sz="4300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BCBD0F0E-BD6A-7D6F-74D4-8C1764B2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1" y="2217058"/>
            <a:ext cx="14025880" cy="56794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595" y="395288"/>
            <a:ext cx="11434481" cy="895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 – Data Transmission and Frame Verification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783205" y="7604998"/>
            <a:ext cx="906387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5" name="תמונה 4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D1E6DB9-1CDD-5DD8-9733-9C1CA32B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3" y="1377388"/>
            <a:ext cx="1286043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0837" y="550783"/>
            <a:ext cx="12668726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Data Framing and Physical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80837" y="7360682"/>
            <a:ext cx="126687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תמונה 4" descr="תמונה שמכילה טקסט, קו, תרשים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E6E6F1-3100-5CA9-9B06-93639336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007"/>
            <a:ext cx="14630400" cy="5928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94074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2850"/>
              </a:lnSpc>
              <a:buSzPct val="100000"/>
            </a:pPr>
            <a:r>
              <a:rPr lang="en-US" sz="4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Why Is The Project Not Trivial?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52189" y="31770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PoC to Network Layer: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from a basic one-to-one physical link to a robust, scalable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communication protocol.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52189" y="39821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Interoperability: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seamless data exchange between heterogeneous mobile operating systems (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vs. iOS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with unique audio chipsets and hardware constraints.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2189" y="47872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and Algorithmic Constraints: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severe acoustic challenges like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(echoes)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Self-Interference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non-real-time mobile hardware.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 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1634847"/>
            <a:ext cx="665083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2708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62708" y="2336006"/>
            <a:ext cx="1219176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basic acoustic links to a robust, scalable, and secure network layer.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2" y="3186708"/>
            <a:ext cx="66508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95249" y="3408402"/>
            <a:ext cx="33660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Multi-User Network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95249" y="3887867"/>
            <a:ext cx="11859220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a secure, multi-user ultrasonic network for non-RF applications.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13" y="4738568"/>
            <a:ext cx="665083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27791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Arbitration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27791" y="5439728"/>
            <a:ext cx="115266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CSMA/CA for sophisticated channel arbitration.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55" y="6290429"/>
            <a:ext cx="66508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0333" y="6512123"/>
            <a:ext cx="36060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660333" y="6991588"/>
            <a:ext cx="1119413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seamless operation between Android and iOS devices.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889" y="83831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50098" y="206153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Acoustic Interference and Noise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50098" y="2472540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Indoor environments suffer from severe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sound echoes overlap and cause Inter-Symbol Interference (ISI).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0098" y="3007965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conservative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bit duration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allow signal echoes to decay and utilizing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Frequency-Shift Keying (FSK)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signal modulation.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50098" y="3660308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Channel Arbitration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50098" y="407131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many-to-many communication without a central server or global clock.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50098" y="436539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CSMA/CA-based protocol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unique,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prime-number-based backoff timers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minimize collision probability.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889" y="83831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: (</a:t>
            </a: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cnt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.)</a:t>
            </a:r>
            <a:endParaRPr lang="en-US" sz="4450" dirty="0"/>
          </a:p>
        </p:txBody>
      </p:sp>
      <p:sp>
        <p:nvSpPr>
          <p:cNvPr id="9" name="Text 7"/>
          <p:cNvSpPr/>
          <p:nvPr/>
        </p:nvSpPr>
        <p:spPr>
          <a:xfrm>
            <a:off x="1039309" y="207115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Overcoming the Hidden Node Problem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39309" y="248215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Undetectable collisions occurring when two transmitters,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out of range of each other, simultaneously signal a central receiver.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9309" y="3066573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 synchronized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(Request to Send / Clear to Send) handshake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logically reserve the medium at the receiver's end.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39309" y="3694609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Integrity in Noisy Channels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39309" y="4105613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Environmental noise can easily flip bits in a 160-bit frame.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39309" y="439969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robust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16-bit CRC checksum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an 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 feedback loop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verify and retransmit corrupted packets.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39309" y="481070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803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241"/>
            <a:ext cx="586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on Prior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advances previous research in ultrasonic data transfer.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61614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Foundational PoC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teams established a one-to-one ultrasonic communication channel between two Android devices.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96371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Physical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Utilized Frequency-Shift Keying (FSK) for acoustic data transfer.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61614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Selection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Determined 18-19 kHz as optimal for inaudible mobile communication.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496371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Fast Fourier Transform (FFT) for decoding binary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464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9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Heterogeneous Mobile Nodes (Receivers/Transmitters):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47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require at least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concurrent devices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the many-to-many network topology and collision avoidance.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901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must include a variety of models—specifically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Android devices and one iPhone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—to account for different audio chipsets and microphone placements.</a:t>
            </a:r>
            <a:endParaRPr lang="en-US" sz="175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Development and Compilation: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581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Apple Mac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an essential requirement for utilizing the iOS development environment and compiling code for the iPhone Operating System.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322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relies on standard Android and iOS APIs, specifically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AudioTrack/AudioRecord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Android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AVAudioEngine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2505</Words>
  <Application>Microsoft Office PowerPoint</Application>
  <PresentationFormat>מותאם אישית</PresentationFormat>
  <Paragraphs>328</Paragraphs>
  <Slides>34</Slides>
  <Notes>34</Notes>
  <HiddenSlides>4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34</vt:i4>
      </vt:variant>
    </vt:vector>
  </HeadingPairs>
  <TitlesOfParts>
    <vt:vector size="41" baseType="lpstr">
      <vt:lpstr>Gelasio</vt:lpstr>
      <vt:lpstr>Lato</vt:lpstr>
      <vt:lpstr>Calibri</vt:lpstr>
      <vt:lpstr>Consolas</vt:lpstr>
      <vt:lpstr>Aptos</vt:lpstr>
      <vt:lpstr>Arial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יוני גרינברג</cp:lastModifiedBy>
  <cp:revision>16</cp:revision>
  <dcterms:created xsi:type="dcterms:W3CDTF">2026-01-14T19:53:47Z</dcterms:created>
  <dcterms:modified xsi:type="dcterms:W3CDTF">2026-01-21T22:14:34Z</dcterms:modified>
</cp:coreProperties>
</file>